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75" r:id="rId4"/>
    <p:sldId id="257" r:id="rId5"/>
    <p:sldId id="284" r:id="rId6"/>
    <p:sldId id="285" r:id="rId7"/>
    <p:sldId id="276" r:id="rId8"/>
    <p:sldId id="287" r:id="rId9"/>
    <p:sldId id="286" r:id="rId10"/>
    <p:sldId id="278" r:id="rId11"/>
    <p:sldId id="288" r:id="rId12"/>
    <p:sldId id="279" r:id="rId13"/>
    <p:sldId id="281" r:id="rId14"/>
    <p:sldId id="289" r:id="rId15"/>
    <p:sldId id="290" r:id="rId16"/>
    <p:sldId id="269" r:id="rId17"/>
    <p:sldId id="291" r:id="rId18"/>
    <p:sldId id="292" r:id="rId19"/>
    <p:sldId id="273" r:id="rId20"/>
    <p:sldId id="293" r:id="rId21"/>
    <p:sldId id="294" r:id="rId22"/>
    <p:sldId id="295" r:id="rId23"/>
    <p:sldId id="258" r:id="rId24"/>
    <p:sldId id="297" r:id="rId25"/>
    <p:sldId id="296" r:id="rId26"/>
    <p:sldId id="274" r:id="rId27"/>
    <p:sldId id="300" r:id="rId28"/>
    <p:sldId id="299" r:id="rId29"/>
    <p:sldId id="298" r:id="rId30"/>
    <p:sldId id="303" r:id="rId31"/>
    <p:sldId id="304" r:id="rId32"/>
    <p:sldId id="301" r:id="rId33"/>
    <p:sldId id="302" r:id="rId34"/>
    <p:sldId id="282" r:id="rId35"/>
    <p:sldId id="305" r:id="rId36"/>
    <p:sldId id="306" r:id="rId37"/>
    <p:sldId id="308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今泉俊輔" initials="今泉俊輔" lastIdx="1" clrIdx="0">
    <p:extLst>
      <p:ext uri="{19B8F6BF-5375-455C-9EA6-DF929625EA0E}">
        <p15:presenceInfo xmlns:p15="http://schemas.microsoft.com/office/powerpoint/2012/main" userId="55376c5cdce431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E9794"/>
    <a:srgbClr val="FF6600"/>
    <a:srgbClr val="FFCC66"/>
    <a:srgbClr val="CC0000"/>
    <a:srgbClr val="000000"/>
    <a:srgbClr val="EFB9B3"/>
    <a:srgbClr val="FFFF66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6T16:16:52.542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1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9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17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78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0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8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49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34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D98A-073F-4680-A4AD-723D6A42CF30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B065-B081-4197-9E98-00F8297F4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omments" Target="../comments/commen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omments" Target="../comments/commen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omments" Target="../comments/commen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omments" Target="../comments/commen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W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image" Target="../media/image2.png"/><Relationship Id="rId5" Type="http://schemas.openxmlformats.org/officeDocument/2006/relationships/image" Target="../media/image37.gif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2.png"/><Relationship Id="rId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2.png"/><Relationship Id="rId5" Type="http://schemas.openxmlformats.org/officeDocument/2006/relationships/image" Target="../media/image57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2.png"/><Relationship Id="rId5" Type="http://schemas.openxmlformats.org/officeDocument/2006/relationships/image" Target="../media/image58.pn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0" Type="http://schemas.openxmlformats.org/officeDocument/2006/relationships/image" Target="../media/image52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8.gi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8.gi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image" Target="../media/image8.gi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1" y="157310"/>
            <a:ext cx="4736441" cy="104952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テキスト ボックス 80"/>
          <p:cNvSpPr txBox="1"/>
          <p:nvPr/>
        </p:nvSpPr>
        <p:spPr>
          <a:xfrm>
            <a:off x="10084258" y="3508731"/>
            <a:ext cx="197842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ハウス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暖房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0" y="362509"/>
            <a:ext cx="3267739" cy="316409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38" y="4515113"/>
            <a:ext cx="5931922" cy="215817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テキスト ボックス 80"/>
          <p:cNvSpPr txBox="1"/>
          <p:nvPr/>
        </p:nvSpPr>
        <p:spPr>
          <a:xfrm>
            <a:off x="10084258" y="3508731"/>
            <a:ext cx="197842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ハウス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暖房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0" y="362509"/>
            <a:ext cx="3267739" cy="316409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38" y="4528232"/>
            <a:ext cx="5931922" cy="2158171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テキスト ボックス 80"/>
          <p:cNvSpPr txBox="1"/>
          <p:nvPr/>
        </p:nvSpPr>
        <p:spPr>
          <a:xfrm>
            <a:off x="10084258" y="3508731"/>
            <a:ext cx="197842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ハウス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暖房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0" y="362509"/>
            <a:ext cx="3267739" cy="316409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00" y="4276901"/>
            <a:ext cx="6895174" cy="256507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テキスト ボックス 80"/>
          <p:cNvSpPr txBox="1"/>
          <p:nvPr/>
        </p:nvSpPr>
        <p:spPr>
          <a:xfrm>
            <a:off x="10084258" y="3508731"/>
            <a:ext cx="197842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ハウス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の暖房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0" y="362509"/>
            <a:ext cx="3267739" cy="316409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36" y="4606561"/>
            <a:ext cx="6889077" cy="197527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テキスト ボックス 80"/>
          <p:cNvSpPr txBox="1"/>
          <p:nvPr/>
        </p:nvSpPr>
        <p:spPr>
          <a:xfrm>
            <a:off x="10084258" y="3508731"/>
            <a:ext cx="197842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ハウス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の暖房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0" y="362509"/>
            <a:ext cx="3267739" cy="316409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76" y="4549164"/>
            <a:ext cx="6889077" cy="197527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テキスト ボックス 1"/>
          <p:cNvSpPr txBox="1"/>
          <p:nvPr/>
        </p:nvSpPr>
        <p:spPr>
          <a:xfrm>
            <a:off x="346362" y="424606"/>
            <a:ext cx="9504519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環境への影響を評価する指標例</a:t>
            </a:r>
          </a:p>
          <a:p>
            <a:r>
              <a:rPr lang="ja-JP" altLang="en-US" sz="12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2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二酸化炭素をはじめとした温室効果ガスの排出量</a:t>
            </a:r>
            <a:endParaRPr lang="en-US" altLang="ja-JP" sz="32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エネルギー消費量</a:t>
            </a:r>
            <a:endParaRPr kumimoji="1" lang="en-US" altLang="ja-JP" sz="32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地下水、河川への汚染物質の流出量</a:t>
            </a:r>
            <a:endParaRPr lang="en-US" altLang="ja-JP" sz="32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生物の多様性への影響</a:t>
            </a:r>
            <a:endParaRPr kumimoji="1" lang="ja-JP" altLang="en-US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79" y="4909290"/>
            <a:ext cx="6889077" cy="15790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14" y="4909290"/>
            <a:ext cx="6889077" cy="15790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6362" y="424606"/>
            <a:ext cx="9504519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環境への影響を評価する指標例</a:t>
            </a:r>
          </a:p>
          <a:p>
            <a:r>
              <a:rPr lang="ja-JP" altLang="en-US" sz="1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二酸化炭素をはじめとした温室効果ガスの排出量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エネルギー消費量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地下水、河川への汚染物質の流出量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生物の多様性への影響</a:t>
            </a:r>
            <a:endParaRPr lang="ja-JP" altLang="en-US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5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28" y="4101526"/>
            <a:ext cx="6992718" cy="27678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6362" y="424606"/>
            <a:ext cx="9504519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環境への影響を評価する指標例</a:t>
            </a:r>
          </a:p>
          <a:p>
            <a:r>
              <a:rPr lang="ja-JP" altLang="en-US" sz="1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二酸化炭素をはじめとした温室効果ガスの排出量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エネルギー消費量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地下水、河川への汚染物質の流出量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生物の多様性への影響</a:t>
            </a:r>
            <a:endParaRPr lang="ja-JP" altLang="en-US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7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14" y="5337278"/>
            <a:ext cx="5371042" cy="7230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6362" y="424606"/>
            <a:ext cx="9504519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環境への影響を評価する指標例</a:t>
            </a:r>
          </a:p>
          <a:p>
            <a:r>
              <a:rPr lang="ja-JP" altLang="en-US" sz="1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1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二酸化炭素をはじめとした温室効果ガスの排出量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エネルギー消費量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地下水、河川への汚染物質の流出量</a:t>
            </a:r>
            <a:endParaRPr lang="en-US" altLang="ja-JP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生物の多様性への影響</a:t>
            </a:r>
            <a:endParaRPr lang="ja-JP" altLang="en-US" sz="32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1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0409" y="260253"/>
            <a:ext cx="5426199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有機栽培トマト</a:t>
            </a:r>
            <a:endParaRPr lang="en-US" altLang="ja-JP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種まき：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収穫開始：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月初旬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収穫収量：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</a:t>
            </a:r>
            <a:r>
              <a:rPr lang="ja-JP" altLang="en-US" sz="2000" b="1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E9794"/>
                    </a:gs>
                  </a:gsLst>
                  <a:lin ang="16200000" scaled="1"/>
                  <a:tileRect/>
                </a:gradFill>
                <a:effectLst>
                  <a:glow rad="63500">
                    <a:srgbClr val="DE0000">
                      <a:alpha val="1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不使用</a:t>
            </a:r>
            <a:endParaRPr lang="en-US" altLang="ja-JP" sz="2000" b="1" dirty="0">
              <a:gradFill flip="none" rotWithShape="1"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FE9794"/>
                  </a:gs>
                </a:gsLst>
                <a:lin ang="16200000" scaled="1"/>
                <a:tileRect/>
              </a:gradFill>
              <a:effectLst>
                <a:glow rad="63500">
                  <a:srgbClr val="DE0000">
                    <a:alpha val="18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堆肥を中心とした有機栽培</a:t>
            </a:r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:9.1t/10a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71" y="4700835"/>
            <a:ext cx="4362539" cy="17862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4" y="596706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85" y="0"/>
            <a:ext cx="5452817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24" y="1187005"/>
            <a:ext cx="6319923" cy="42858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79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0409" y="260253"/>
            <a:ext cx="5426199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有機栽培トマト</a:t>
            </a:r>
            <a:endParaRPr lang="en-US" altLang="ja-JP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種まき：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収穫開始：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月初旬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収穫収量：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</a:t>
            </a:r>
            <a:r>
              <a:rPr lang="ja-JP" altLang="en-US" sz="2000" b="1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E9794"/>
                    </a:gs>
                  </a:gsLst>
                  <a:lin ang="16200000" scaled="1"/>
                  <a:tileRect/>
                </a:gradFill>
                <a:effectLst>
                  <a:glow rad="63500">
                    <a:srgbClr val="DE0000">
                      <a:alpha val="1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不使用</a:t>
            </a:r>
            <a:endParaRPr lang="en-US" altLang="ja-JP" sz="2000" b="1" dirty="0">
              <a:gradFill flip="none" rotWithShape="1"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FE9794"/>
                  </a:gs>
                </a:gsLst>
                <a:lin ang="16200000" scaled="1"/>
                <a:tileRect/>
              </a:gradFill>
              <a:effectLst>
                <a:glow rad="63500">
                  <a:srgbClr val="DE0000">
                    <a:alpha val="18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堆肥を中心とした有機栽培</a:t>
            </a:r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:9.1t/10a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409" y="3321330"/>
            <a:ext cx="5412752" cy="264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夏</a:t>
            </a:r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秋</a:t>
            </a:r>
            <a:r>
              <a:rPr kumimoji="1" lang="ja-JP" altLang="en-US" b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どり</a:t>
            </a:r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トマト栽培</a:t>
            </a:r>
            <a:endParaRPr kumimoji="1" lang="en-US" altLang="ja-JP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播種：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月～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開始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7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:6.5t/10a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71" y="4783268"/>
            <a:ext cx="4362539" cy="17862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4" y="596706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995283" y="257014"/>
            <a:ext cx="535915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長期土</a:t>
            </a:r>
            <a:r>
              <a:rPr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耕栽培トマト</a:t>
            </a:r>
            <a:endParaRPr kumimoji="1" lang="en-US" altLang="ja-JP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播種：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月上旬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収穫開始：</a:t>
            </a:r>
            <a:r>
              <a:rPr kumimoji="1"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kumimoji="1"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収穫収量：翌</a:t>
            </a:r>
            <a:r>
              <a:rPr kumimoji="1"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kumimoji="1"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kumimoji="1"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</a:t>
            </a:r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冬期暖房使用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20t/10a</a:t>
            </a:r>
            <a:endParaRPr kumimoji="1" lang="ja-JP" altLang="en-US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4" y="5967064"/>
            <a:ext cx="3508026" cy="9022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0409" y="260253"/>
            <a:ext cx="5426199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有機栽培トマト</a:t>
            </a:r>
            <a:endParaRPr lang="en-US" altLang="ja-JP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種まき：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収穫開始：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月初旬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収穫収量：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</a:t>
            </a:r>
            <a:r>
              <a:rPr lang="ja-JP" altLang="en-US" sz="2000" b="1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E9794"/>
                    </a:gs>
                  </a:gsLst>
                  <a:lin ang="16200000" scaled="1"/>
                  <a:tileRect/>
                </a:gradFill>
                <a:effectLst>
                  <a:glow rad="63500">
                    <a:srgbClr val="DE0000">
                      <a:alpha val="1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不使用</a:t>
            </a:r>
            <a:endParaRPr lang="en-US" altLang="ja-JP" sz="2000" b="1" dirty="0">
              <a:gradFill flip="none" rotWithShape="1"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FE9794"/>
                  </a:gs>
                </a:gsLst>
                <a:lin ang="16200000" scaled="1"/>
                <a:tileRect/>
              </a:gradFill>
              <a:effectLst>
                <a:glow rad="63500">
                  <a:srgbClr val="DE0000">
                    <a:alpha val="18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堆肥を中心とした有機栽培</a:t>
            </a:r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:9.1t/10a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409" y="3321330"/>
            <a:ext cx="5412752" cy="264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夏</a:t>
            </a:r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秋</a:t>
            </a:r>
            <a:r>
              <a:rPr kumimoji="1" lang="ja-JP" altLang="en-US" b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どり</a:t>
            </a:r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トマト栽培</a:t>
            </a:r>
            <a:endParaRPr kumimoji="1" lang="en-US" altLang="ja-JP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播種：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月～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開始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7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:6.5t/10a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1" y="4382809"/>
            <a:ext cx="4822354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4" y="5967064"/>
            <a:ext cx="3508026" cy="9022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95283" y="257014"/>
            <a:ext cx="535915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長期土</a:t>
            </a:r>
            <a:r>
              <a:rPr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耕栽培トマト</a:t>
            </a:r>
            <a:endParaRPr kumimoji="1" lang="en-US" altLang="ja-JP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播種：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月上旬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収穫開始：</a:t>
            </a:r>
            <a:r>
              <a:rPr kumimoji="1"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kumimoji="1"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収穫収量：翌</a:t>
            </a:r>
            <a:r>
              <a:rPr kumimoji="1"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kumimoji="1"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kumimoji="1"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kumimoji="1"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</a:t>
            </a:r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冬期暖房使用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20t/10a</a:t>
            </a:r>
            <a:endParaRPr kumimoji="1" lang="ja-JP" altLang="en-US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409" y="260253"/>
            <a:ext cx="5426199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有機栽培トマト</a:t>
            </a:r>
            <a:endParaRPr lang="en-US" altLang="ja-JP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種まき：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収穫開始：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月初旬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収穫収量：</a:t>
            </a:r>
            <a:r>
              <a:rPr lang="en-US" altLang="ja-JP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月中旬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</a:t>
            </a:r>
            <a:r>
              <a:rPr lang="ja-JP" altLang="en-US" sz="2000" b="1" dirty="0"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E9794"/>
                    </a:gs>
                  </a:gsLst>
                  <a:lin ang="16200000" scaled="1"/>
                  <a:tileRect/>
                </a:gradFill>
                <a:effectLst>
                  <a:glow rad="63500">
                    <a:srgbClr val="DE0000">
                      <a:alpha val="18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不使用</a:t>
            </a:r>
            <a:endParaRPr lang="en-US" altLang="ja-JP" sz="2000" b="1" dirty="0">
              <a:gradFill flip="none" rotWithShape="1"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FE9794"/>
                  </a:gs>
                </a:gsLst>
                <a:lin ang="16200000" scaled="1"/>
                <a:tileRect/>
              </a:gradFill>
              <a:effectLst>
                <a:glow rad="63500">
                  <a:srgbClr val="DE0000">
                    <a:alpha val="18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堆肥を中心とした有機栽培</a:t>
            </a:r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0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:9.1t/10a</a:t>
            </a:r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0409" y="3321330"/>
            <a:ext cx="5412752" cy="264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夏</a:t>
            </a:r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秋</a:t>
            </a:r>
            <a:r>
              <a:rPr kumimoji="1" lang="ja-JP" altLang="en-US" b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どり</a:t>
            </a:r>
            <a:r>
              <a:rPr kumimoji="1" lang="ja-JP" altLang="en-US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トマト栽培</a:t>
            </a:r>
            <a:endParaRPr kumimoji="1" lang="en-US" altLang="ja-JP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播種：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月～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定植：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開始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7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収穫</a:t>
            </a:r>
            <a:r>
              <a:rPr lang="ja-JP" altLang="en-US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</a:t>
            </a:r>
            <a:r>
              <a:rPr lang="en-US" altLang="ja-JP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11</a:t>
            </a:r>
            <a:r>
              <a:rPr lang="ja-JP" altLang="en-US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月下旬</a:t>
            </a:r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化学合成農薬・化成肥料使用</a:t>
            </a:r>
            <a:endParaRPr lang="en-US" altLang="ja-JP" sz="20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収量</a:t>
            </a:r>
            <a:r>
              <a:rPr lang="en-US" altLang="ja-JP" sz="2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:6.5t/10a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1" y="4662828"/>
            <a:ext cx="4822354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76464" y="2150984"/>
            <a:ext cx="1076960" cy="8379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653424" y="2150984"/>
            <a:ext cx="158282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11707" y="2150984"/>
            <a:ext cx="529436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341142" y="2150984"/>
            <a:ext cx="192459" cy="837933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564118" y="3139143"/>
            <a:ext cx="7840578" cy="8379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404696" y="3139143"/>
            <a:ext cx="288758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0693454" y="3139143"/>
            <a:ext cx="300790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994244" y="3139143"/>
            <a:ext cx="96252" cy="837933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564031" y="1180061"/>
            <a:ext cx="104273" cy="8379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677613" y="1180061"/>
            <a:ext cx="158675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847917" y="1180061"/>
            <a:ext cx="286324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2564031" y="1058086"/>
            <a:ext cx="87" cy="36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564118" y="4682021"/>
            <a:ext cx="9156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83015" y="5351776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302344" y="5377177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77194" y="6120767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2344" y="6116156"/>
            <a:ext cx="432000" cy="360000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2514" y="53461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加温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33114" y="53771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機械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作業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95453" y="60786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30497" y="60684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農薬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747" y="1328347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</a:t>
            </a:r>
            <a:endParaRPr kumimoji="1" lang="en-US" altLang="ja-JP" sz="16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有機栽培トマト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747" y="23893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慣行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夏秋</a:t>
            </a:r>
            <a:r>
              <a:rPr kumimoji="1" lang="ja-JP" altLang="en-US" sz="1600" b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どり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747" y="329735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慣行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長期栽培トマト</a:t>
            </a:r>
            <a:endParaRPr kumimoji="1" lang="en-US" altLang="ja-JP" sz="16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（ハウス暖房使用）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36" y="4523884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正方形/長方形 2"/>
          <p:cNvSpPr/>
          <p:nvPr/>
        </p:nvSpPr>
        <p:spPr>
          <a:xfrm>
            <a:off x="3186489" y="143757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38kcal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838804" y="237026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130kcal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165592" y="3373443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500kcal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6708" y="287789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各栽培方法でのエネルギー消費の内訳</a:t>
            </a:r>
            <a:endParaRPr kumimoji="1" lang="ja-JP" altLang="en-US" sz="24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42" y="4237008"/>
            <a:ext cx="4822354" cy="201185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22" y="5986923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0" grpId="0" animBg="1"/>
      <p:bldP spid="2" grpId="0"/>
      <p:bldP spid="31" grpId="0"/>
      <p:bldP spid="32" grpId="0"/>
      <p:bldP spid="33" grpId="0"/>
      <p:bldP spid="36" grpId="0"/>
      <p:bldP spid="37" grpId="0"/>
      <p:bldP spid="38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76464" y="2150984"/>
            <a:ext cx="1076960" cy="8379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653424" y="2150984"/>
            <a:ext cx="158282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11707" y="2150984"/>
            <a:ext cx="529436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341142" y="2150984"/>
            <a:ext cx="192459" cy="837933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564118" y="3139143"/>
            <a:ext cx="7840578" cy="8379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404696" y="3139143"/>
            <a:ext cx="288758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0693454" y="3139143"/>
            <a:ext cx="300790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994244" y="3139143"/>
            <a:ext cx="96252" cy="837933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564031" y="1180061"/>
            <a:ext cx="104273" cy="8379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677613" y="1180061"/>
            <a:ext cx="158675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847917" y="1180061"/>
            <a:ext cx="286324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2564031" y="1058086"/>
            <a:ext cx="87" cy="36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564118" y="4682021"/>
            <a:ext cx="9156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83015" y="5351776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302344" y="5377177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77194" y="6120767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2344" y="6116156"/>
            <a:ext cx="432000" cy="360000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2514" y="53461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加温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33114" y="53771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機械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作業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95453" y="60786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30497" y="60684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農薬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36" y="4523884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正方形/長方形 2"/>
          <p:cNvSpPr/>
          <p:nvPr/>
        </p:nvSpPr>
        <p:spPr>
          <a:xfrm>
            <a:off x="3186489" y="143757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38kcal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838804" y="237026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130kcal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165592" y="3373443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500kcal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00262" y="3055969"/>
            <a:ext cx="8021595" cy="99854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75" y="4284302"/>
            <a:ext cx="5054022" cy="20118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32" y="38685"/>
            <a:ext cx="3267739" cy="316409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22" y="5986923"/>
            <a:ext cx="3508026" cy="902286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60747" y="1328347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</a:t>
            </a:r>
            <a:endParaRPr kumimoji="1" lang="en-US" altLang="ja-JP" sz="16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有機栽培トマト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747" y="23893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慣行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夏秋</a:t>
            </a:r>
            <a:r>
              <a:rPr kumimoji="1" lang="ja-JP" altLang="en-US" sz="1600" b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どり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747" y="329735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慣行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長期栽培トマト</a:t>
            </a:r>
            <a:endParaRPr kumimoji="1" lang="en-US" altLang="ja-JP" sz="16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（ハウス暖房使用）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6708" y="287789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各栽培方法でのエネルギー消費の内訳</a:t>
            </a:r>
            <a:endParaRPr kumimoji="1" lang="ja-JP" altLang="en-US" sz="24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6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/>
          <p:cNvCxnSpPr/>
          <p:nvPr/>
        </p:nvCxnSpPr>
        <p:spPr>
          <a:xfrm>
            <a:off x="2564031" y="1058086"/>
            <a:ext cx="87" cy="36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564118" y="4682021"/>
            <a:ext cx="9156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36" y="4523884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0" name="正方形/長方形 69"/>
          <p:cNvSpPr/>
          <p:nvPr/>
        </p:nvSpPr>
        <p:spPr>
          <a:xfrm>
            <a:off x="2569557" y="3150500"/>
            <a:ext cx="1080000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3648405" y="3150632"/>
            <a:ext cx="1950966" cy="837933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611098" y="3144720"/>
            <a:ext cx="1180770" cy="851789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491296" y="3105247"/>
            <a:ext cx="3441008" cy="99123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2561513" y="1201517"/>
            <a:ext cx="1044000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3606716" y="1205475"/>
            <a:ext cx="1816033" cy="83397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3546503" y="1142724"/>
            <a:ext cx="1947218" cy="92592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2561513" y="2164548"/>
            <a:ext cx="1332000" cy="83793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3893512" y="2164679"/>
            <a:ext cx="3763663" cy="84031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7657174" y="2164810"/>
            <a:ext cx="2421229" cy="843320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3832282" y="2130485"/>
            <a:ext cx="6356695" cy="91152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385234" y="5351776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2306782" y="5364017"/>
            <a:ext cx="432000" cy="360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379612" y="6131431"/>
            <a:ext cx="432000" cy="360000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846479" y="53317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機械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作業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731435" y="537467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893035" y="60760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農薬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31" y="93798"/>
            <a:ext cx="3414056" cy="21276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54" y="4479577"/>
            <a:ext cx="5047926" cy="201185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22" y="5986923"/>
            <a:ext cx="3508026" cy="90228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0747" y="1328347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伊賀ベジタブルファーム　</a:t>
            </a:r>
            <a:endParaRPr kumimoji="1" lang="en-US" altLang="ja-JP" sz="16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有機栽培トマト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0747" y="238935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慣行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夏秋</a:t>
            </a:r>
            <a:r>
              <a:rPr kumimoji="1" lang="ja-JP" altLang="en-US" sz="1600" b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どり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747" y="329735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慣行</a:t>
            </a:r>
            <a:r>
              <a:rPr kumimoji="1"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長期栽培トマト</a:t>
            </a:r>
            <a:endParaRPr kumimoji="1" lang="en-US" altLang="ja-JP" sz="16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（ハウス暖房使用）</a:t>
            </a:r>
            <a:endParaRPr kumimoji="1" lang="ja-JP" altLang="en-US" sz="16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6708" y="287789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各栽培方法でのエネルギー消費の内訳</a:t>
            </a:r>
            <a:endParaRPr kumimoji="1" lang="ja-JP" altLang="en-US" sz="2400" b="1" dirty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3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8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/>
      <p:bldP spid="111" grpId="0"/>
      <p:bldP spid="112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34" y="3462233"/>
            <a:ext cx="5005250" cy="33652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78" y="4212418"/>
            <a:ext cx="4757594" cy="22252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3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05" y="3054607"/>
            <a:ext cx="3073978" cy="307397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8" y="1885809"/>
            <a:ext cx="2695977" cy="2021983"/>
          </a:xfrm>
          <a:prstGeom prst="rect">
            <a:avLst/>
          </a:prstGeom>
        </p:spPr>
      </p:pic>
      <p:pic>
        <p:nvPicPr>
          <p:cNvPr id="80" name="Picture 2" descr="http://www.sozai-bank.com/clip/fire/fire2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24" y="2955271"/>
            <a:ext cx="1905000" cy="10763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51" y="2499345"/>
            <a:ext cx="1153808" cy="8783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65" y="2719948"/>
            <a:ext cx="972502" cy="6693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73" y="919929"/>
            <a:ext cx="3953741" cy="39537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2641474"/>
            <a:ext cx="3401863" cy="1018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73" y="4418791"/>
            <a:ext cx="4920855" cy="215817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" name="テキスト ボックス 121"/>
          <p:cNvSpPr txBox="1"/>
          <p:nvPr/>
        </p:nvSpPr>
        <p:spPr>
          <a:xfrm>
            <a:off x="3573919" y="2459344"/>
            <a:ext cx="759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トマトで１個分＝エネルギー</a:t>
            </a:r>
            <a:r>
              <a:rPr lang="en-US" altLang="ja-JP" sz="40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38kcal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3" y="1885809"/>
            <a:ext cx="2695977" cy="2021983"/>
          </a:xfrm>
          <a:prstGeom prst="rect">
            <a:avLst/>
          </a:prstGeom>
        </p:spPr>
      </p:pic>
      <p:pic>
        <p:nvPicPr>
          <p:cNvPr id="32" name="Picture 2" descr="http://www.sozai-bank.com/clip/fire/fire2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8" y="3164795"/>
            <a:ext cx="1905000" cy="10763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12" y="2521732"/>
            <a:ext cx="1160589" cy="11605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1" y="2459344"/>
            <a:ext cx="3090940" cy="11095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82" y="4683627"/>
            <a:ext cx="5115905" cy="171312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1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66" y="3352496"/>
            <a:ext cx="6267231" cy="350550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94" y="4737415"/>
            <a:ext cx="5115905" cy="17131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5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1667859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6" y="3950633"/>
            <a:ext cx="5184517" cy="26397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40060"/>
            <a:ext cx="3273836" cy="841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2210271"/>
            <a:ext cx="1938696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0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1667859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4" r="53093" b="-13607"/>
          <a:stretch/>
        </p:blipFill>
        <p:spPr>
          <a:xfrm>
            <a:off x="5037712" y="3348112"/>
            <a:ext cx="252137" cy="63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81" y="3944537"/>
            <a:ext cx="4693243" cy="26458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40060"/>
            <a:ext cx="3273836" cy="841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3481201"/>
            <a:ext cx="2639797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2210271"/>
            <a:ext cx="1938696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3908018"/>
            <a:ext cx="2371550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8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1667859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4" r="53093" b="-13607"/>
          <a:stretch/>
        </p:blipFill>
        <p:spPr>
          <a:xfrm>
            <a:off x="5037712" y="3348112"/>
            <a:ext cx="252137" cy="633046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2" y="4918557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2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40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79" b="-51452"/>
          <a:stretch/>
        </p:blipFill>
        <p:spPr>
          <a:xfrm>
            <a:off x="6650297" y="5459826"/>
            <a:ext cx="130728" cy="81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0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79" y="2329017"/>
            <a:ext cx="4962574" cy="315800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40060"/>
            <a:ext cx="3273836" cy="841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3481201"/>
            <a:ext cx="2639797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042863"/>
            <a:ext cx="2731245" cy="768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2210271"/>
            <a:ext cx="1938696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3883042"/>
            <a:ext cx="2371550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5977674"/>
            <a:ext cx="2542252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1667859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4" r="53093" b="-13607"/>
          <a:stretch/>
        </p:blipFill>
        <p:spPr>
          <a:xfrm>
            <a:off x="5037712" y="3348112"/>
            <a:ext cx="252137" cy="63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2" y="4918557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2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40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79" b="-51452"/>
          <a:stretch/>
        </p:blipFill>
        <p:spPr>
          <a:xfrm>
            <a:off x="6650297" y="5459826"/>
            <a:ext cx="130728" cy="814105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0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80" y="2482386"/>
            <a:ext cx="4962574" cy="315800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40060"/>
            <a:ext cx="3273836" cy="841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3481201"/>
            <a:ext cx="2639797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042863"/>
            <a:ext cx="2731245" cy="768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2210271"/>
            <a:ext cx="1938696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3883042"/>
            <a:ext cx="2371550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5977674"/>
            <a:ext cx="2542252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8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1667859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4" r="53093" b="-13607"/>
          <a:stretch/>
        </p:blipFill>
        <p:spPr>
          <a:xfrm>
            <a:off x="5037712" y="3348112"/>
            <a:ext cx="252137" cy="63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2" y="4918557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2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40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79" b="-51452"/>
          <a:stretch/>
        </p:blipFill>
        <p:spPr>
          <a:xfrm>
            <a:off x="6650297" y="5459826"/>
            <a:ext cx="130728" cy="81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0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21" y="2402157"/>
            <a:ext cx="4962574" cy="315800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40060"/>
            <a:ext cx="3273836" cy="841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3481201"/>
            <a:ext cx="2639797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042863"/>
            <a:ext cx="2731245" cy="768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2210271"/>
            <a:ext cx="1938696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3883042"/>
            <a:ext cx="2371550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5977674"/>
            <a:ext cx="2542252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1667859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3370490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4" r="53093" b="-13607"/>
          <a:stretch/>
        </p:blipFill>
        <p:spPr>
          <a:xfrm>
            <a:off x="5037712" y="3348112"/>
            <a:ext cx="252137" cy="63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4924334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2" y="4918557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2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56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4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40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5461862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679" b="-51452"/>
          <a:stretch/>
        </p:blipFill>
        <p:spPr>
          <a:xfrm>
            <a:off x="6650297" y="5459826"/>
            <a:ext cx="130728" cy="814105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0" y="4923316"/>
            <a:ext cx="537528" cy="5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925231"/>
            <a:ext cx="3508026" cy="90228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740060"/>
            <a:ext cx="3273836" cy="841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3481201"/>
            <a:ext cx="2639797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5042863"/>
            <a:ext cx="2731245" cy="768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8" y="2210271"/>
            <a:ext cx="1938696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3883042"/>
            <a:ext cx="2371550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7" y="5977674"/>
            <a:ext cx="2542252" cy="463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2" y="2425137"/>
            <a:ext cx="5791702" cy="3243352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86604" y="586854"/>
            <a:ext cx="1055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トマト一つを作るのにトマト何個分のエネルギー</a:t>
            </a:r>
            <a:r>
              <a:rPr lang="ja-JP" altLang="en-US" sz="2800" b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を使っているのか？</a:t>
            </a:r>
            <a:endParaRPr kumimoji="1" lang="en-US" altLang="ja-JP" sz="2800" b="1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ga V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ga V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0" y="846172"/>
            <a:ext cx="11238617" cy="504689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テキスト ボックス 88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24334" y="22633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84" y="3986307"/>
            <a:ext cx="6267231" cy="27312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テキスト ボックス 88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24334" y="22633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87" y="3345557"/>
            <a:ext cx="6102625" cy="352379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テキスト ボックス 88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24334" y="22633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21" y="4313029"/>
            <a:ext cx="6193227" cy="217646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4334" y="22633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8" y="4109224"/>
            <a:ext cx="5560034" cy="28836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4334" y="22633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98" y="4443294"/>
            <a:ext cx="5470430" cy="226181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テキスト ボックス 86"/>
          <p:cNvSpPr txBox="1"/>
          <p:nvPr/>
        </p:nvSpPr>
        <p:spPr>
          <a:xfrm>
            <a:off x="4471138" y="2264944"/>
            <a:ext cx="41905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肥料・農薬・資材等の製造・使用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98580" y="24485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2" y="4528232"/>
            <a:ext cx="2341118" cy="2341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Picture 2" descr="http://www.ja-echigo.or.jp/contents/echigo/info/07shisetu/menkyo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7" y="2143684"/>
            <a:ext cx="3171211" cy="2273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-31290" y="4443294"/>
            <a:ext cx="305083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トラクター等機械作業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4334" y="22633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38" y="320289"/>
            <a:ext cx="3414056" cy="21276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38" y="4412449"/>
            <a:ext cx="5931922" cy="240812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" y="328246"/>
            <a:ext cx="4133446" cy="95715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0" y="5955714"/>
            <a:ext cx="350802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636</Words>
  <Application>Microsoft Office PowerPoint</Application>
  <PresentationFormat>ワイド画面</PresentationFormat>
  <Paragraphs>196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AR P丸ゴシック体M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今泉俊輔</dc:creator>
  <cp:lastModifiedBy>今泉俊輔</cp:lastModifiedBy>
  <cp:revision>155</cp:revision>
  <dcterms:created xsi:type="dcterms:W3CDTF">2014-01-10T00:12:58Z</dcterms:created>
  <dcterms:modified xsi:type="dcterms:W3CDTF">2014-01-30T07:10:18Z</dcterms:modified>
</cp:coreProperties>
</file>